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21" d="100"/>
          <a:sy n="121" d="100"/>
        </p:scale>
        <p:origin x="346" y="-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6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57200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7498080" y="0"/>
            <a:ext cx="1645920" cy="514350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7955280" y="0"/>
            <a:ext cx="1188720" cy="5143500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731520" y="54864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kern="0" spc="6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3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960120"/>
            <a:ext cx="6583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5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MÉTHODOLOGIE</a:t>
            </a:r>
            <a:endParaRPr lang="en-US" sz="52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5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CAPA</a:t>
            </a:r>
            <a:endParaRPr lang="en-US" sz="5200" dirty="0"/>
          </a:p>
        </p:txBody>
      </p:sp>
      <p:sp>
        <p:nvSpPr>
          <p:cNvPr id="7" name="Shape 5"/>
          <p:cNvSpPr/>
          <p:nvPr/>
        </p:nvSpPr>
        <p:spPr>
          <a:xfrm>
            <a:off x="731520" y="2926080"/>
            <a:ext cx="1874520" cy="34747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Pourquoi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0" y="2926080"/>
            <a:ext cx="1874520" cy="34747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743200" y="2926080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FMEA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754880" y="2926080"/>
            <a:ext cx="1874520" cy="34747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754880" y="2926080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6766560" y="2926080"/>
            <a:ext cx="1874520" cy="34747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6766560" y="2926080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Régression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731520" y="3401568"/>
            <a:ext cx="1874520" cy="347472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731520" y="3401568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Integrity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2743200" y="3401568"/>
            <a:ext cx="1874520" cy="347472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743200" y="3401568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ALCOA+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54880" y="3401568"/>
            <a:ext cx="1874520" cy="347472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754880" y="3401568"/>
            <a:ext cx="1874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Effectiveness Check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731520" y="448056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Industrie Pharmaceutique — Qualité Analytique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A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47472" y="13716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3.6  Data Integrity &amp; 21 CFR Part 11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47472" y="658368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i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&gt; 40% des Warning Letters FDA comportent une observation Data Integrity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47472" y="1024128"/>
            <a:ext cx="8449056" cy="1920240"/>
          </a:xfrm>
          <a:prstGeom prst="rect">
            <a:avLst/>
          </a:prstGeom>
          <a:solidFill>
            <a:srgbClr val="2A080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47472" y="1024128"/>
            <a:ext cx="73152" cy="192024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02920" y="1078992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RISQUES RÉGLEMENTAIRES — Falsification = poursuites pénales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66928" y="1463040"/>
            <a:ext cx="228600" cy="2286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66928" y="1463040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68680" y="1463040"/>
            <a:ext cx="7772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Modification données brutes HPLC sans traçabilité audit trail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66928" y="1810512"/>
            <a:ext cx="228600" cy="2286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566928" y="1810512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868680" y="1810512"/>
            <a:ext cx="7772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Partage de logins/mots de passe entre opérateurs (violation §11.300)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66928" y="2157984"/>
            <a:ext cx="228600" cy="2286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566928" y="215798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868680" y="2157984"/>
            <a:ext cx="7772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Suppression chromatogrammes jugés anormaux sans documentation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566928" y="2505456"/>
            <a:ext cx="228600" cy="2286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566928" y="2505456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✕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68680" y="2505456"/>
            <a:ext cx="7772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Retraitement avec paramètres d'intégration non validés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84048" y="3090672"/>
            <a:ext cx="4059936" cy="713232"/>
          </a:xfrm>
          <a:prstGeom prst="rect">
            <a:avLst/>
          </a:prstGeom>
          <a:solidFill>
            <a:srgbClr val="1A203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384048" y="3090672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548640" y="3090672"/>
            <a:ext cx="3749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Horodatage auto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48640" y="341985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Toute action = timestamp non modifiable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384048" y="3913632"/>
            <a:ext cx="4059936" cy="713232"/>
          </a:xfrm>
          <a:prstGeom prst="rect">
            <a:avLst/>
          </a:prstGeom>
          <a:solidFill>
            <a:srgbClr val="1A203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384048" y="3913632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548640" y="3913632"/>
            <a:ext cx="3749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individuel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548640" y="424281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 de partage — signature électronique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4645152" y="3090672"/>
            <a:ext cx="4059936" cy="713232"/>
          </a:xfrm>
          <a:prstGeom prst="rect">
            <a:avLst/>
          </a:prstGeom>
          <a:solidFill>
            <a:srgbClr val="1A203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645152" y="3090672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809744" y="3090672"/>
            <a:ext cx="3749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brutes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4809744" y="341985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Fichiers .raw archivés intégralement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4645152" y="3913632"/>
            <a:ext cx="4059936" cy="713232"/>
          </a:xfrm>
          <a:prstGeom prst="rect">
            <a:avLst/>
          </a:prstGeom>
          <a:solidFill>
            <a:srgbClr val="1A203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4645152" y="3913632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809744" y="3913632"/>
            <a:ext cx="3749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trail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4809744" y="424281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Lecture seule — revue QA mensuelle</a:t>
            </a:r>
            <a:endParaRPr lang="en-US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3.7  Principes ALCOA+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réglementaire — ICH Q10 / FDA / EMA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47472" y="1115568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47472" y="1115568"/>
            <a:ext cx="530352" cy="10058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47472" y="1115568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941832" y="1188720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Attributable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941832" y="1554480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Signé + initiales + date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291840" y="1115568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291840" y="1115568"/>
            <a:ext cx="530352" cy="1005840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91840" y="1115568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3886200" y="1188720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Lisible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886200" y="1554480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Encre indélébile, système validé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6236208" y="1115568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6236208" y="1115568"/>
            <a:ext cx="530352" cy="1005840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6236208" y="1115568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6830568" y="1188720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Contemporain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830568" y="1554480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Enregistrement au moment du fait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47472" y="2267712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347472" y="2267712"/>
            <a:ext cx="530352" cy="1005840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47472" y="2267712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941832" y="2340864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Original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941832" y="2706624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brutes conservées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291840" y="2267712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291840" y="2267712"/>
            <a:ext cx="530352" cy="10058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291840" y="2267712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3886200" y="2340864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Exact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3886200" y="2706624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Rature + initiale + date + motif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6236208" y="2267712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6236208" y="2267712"/>
            <a:ext cx="530352" cy="1005840"/>
          </a:xfrm>
          <a:prstGeom prst="rect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6236208" y="2267712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+C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6830568" y="2340864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6830568" y="2706624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Toutes données incl. atypiques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347472" y="3419856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347472" y="3419856"/>
            <a:ext cx="530352" cy="1005840"/>
          </a:xfrm>
          <a:prstGeom prst="rect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47472" y="3419856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+C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941832" y="3493008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Cohérent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941832" y="3858768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Cross-check cahier/informatique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3291840" y="3419856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3291840" y="3419856"/>
            <a:ext cx="530352" cy="1005840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291840" y="3419856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+E</a:t>
            </a:r>
            <a:endParaRPr lang="en-US" sz="1800" dirty="0"/>
          </a:p>
        </p:txBody>
      </p:sp>
      <p:sp>
        <p:nvSpPr>
          <p:cNvPr id="43" name="Text 41"/>
          <p:cNvSpPr/>
          <p:nvPr/>
        </p:nvSpPr>
        <p:spPr>
          <a:xfrm>
            <a:off x="3886200" y="3493008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Enduring</a:t>
            </a:r>
            <a:endParaRPr lang="en-US" sz="1200" dirty="0"/>
          </a:p>
        </p:txBody>
      </p:sp>
      <p:sp>
        <p:nvSpPr>
          <p:cNvPr id="44" name="Text 42"/>
          <p:cNvSpPr/>
          <p:nvPr/>
        </p:nvSpPr>
        <p:spPr>
          <a:xfrm>
            <a:off x="3886200" y="3858768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durable non altérable</a:t>
            </a:r>
            <a:endParaRPr lang="en-US" sz="1000" dirty="0"/>
          </a:p>
        </p:txBody>
      </p:sp>
      <p:sp>
        <p:nvSpPr>
          <p:cNvPr id="45" name="Shape 43"/>
          <p:cNvSpPr/>
          <p:nvPr/>
        </p:nvSpPr>
        <p:spPr>
          <a:xfrm>
            <a:off x="6236208" y="3419856"/>
            <a:ext cx="278892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6" name="Shape 44"/>
          <p:cNvSpPr/>
          <p:nvPr/>
        </p:nvSpPr>
        <p:spPr>
          <a:xfrm>
            <a:off x="6236208" y="3419856"/>
            <a:ext cx="530352" cy="1005840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6236208" y="3419856"/>
            <a:ext cx="5303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+A</a:t>
            </a:r>
            <a:endParaRPr lang="en-US" sz="1800" dirty="0"/>
          </a:p>
        </p:txBody>
      </p:sp>
      <p:sp>
        <p:nvSpPr>
          <p:cNvPr id="48" name="Text 46"/>
          <p:cNvSpPr/>
          <p:nvPr/>
        </p:nvSpPr>
        <p:spPr>
          <a:xfrm>
            <a:off x="6830568" y="3493008"/>
            <a:ext cx="2103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Available</a:t>
            </a:r>
            <a:endParaRPr lang="en-US" sz="1200" dirty="0"/>
          </a:p>
        </p:txBody>
      </p:sp>
      <p:sp>
        <p:nvSpPr>
          <p:cNvPr id="49" name="Text 47"/>
          <p:cNvSpPr/>
          <p:nvPr/>
        </p:nvSpPr>
        <p:spPr>
          <a:xfrm>
            <a:off x="6830568" y="3858768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Accessible en inspection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47472" y="13716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3.8  Effectiveness Check — Ppk Avant / Après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47472" y="658368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i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Clôture CAPA uniquement si Ppk ≥ 1,33 ET 0 OOS confirmés sur la période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47472" y="2029968"/>
            <a:ext cx="8449056" cy="54864"/>
          </a:xfrm>
          <a:prstGeom prst="rect">
            <a:avLst/>
          </a:prstGeom>
          <a:solidFill>
            <a:srgbClr val="94A3B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1170432" y="1847088"/>
            <a:ext cx="402336" cy="402336"/>
          </a:xfrm>
          <a:prstGeom prst="line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47472" y="1389888"/>
            <a:ext cx="2057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ED7D3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J+30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457200" y="2359152"/>
            <a:ext cx="1828800" cy="932688"/>
          </a:xfrm>
          <a:prstGeom prst="rect">
            <a:avLst/>
          </a:prstGeom>
          <a:solidFill>
            <a:srgbClr val="1A2744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57200" y="2414016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ED7D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Vérification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ED7D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implémentation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2798064"/>
            <a:ext cx="1828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 révisée?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Personnel formé?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3364992" y="1847088"/>
            <a:ext cx="402336" cy="402336"/>
          </a:xfrm>
          <a:prstGeom prst="line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2542032" y="1389888"/>
            <a:ext cx="2057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2E75B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J+90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2651760" y="2359152"/>
            <a:ext cx="1828800" cy="932688"/>
          </a:xfrm>
          <a:prstGeom prst="rect">
            <a:avLst/>
          </a:prstGeom>
          <a:solidFill>
            <a:srgbClr val="1A2744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2651760" y="2414016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Bilan statistique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651760" y="2798064"/>
            <a:ext cx="1828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Cpk/Ppk post-CAPA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I-MR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5559552" y="1847088"/>
            <a:ext cx="402336" cy="402336"/>
          </a:xfrm>
          <a:prstGeom prst="line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736592" y="1389888"/>
            <a:ext cx="2057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70AD4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J+180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4846320" y="2359152"/>
            <a:ext cx="1828800" cy="932688"/>
          </a:xfrm>
          <a:prstGeom prst="rect">
            <a:avLst/>
          </a:prstGeom>
          <a:solidFill>
            <a:srgbClr val="1A2744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846320" y="2414016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Clôture définitive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4846320" y="2798064"/>
            <a:ext cx="1828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Ppk ≥ 1.33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 OOS confirmé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7754112" y="1847088"/>
            <a:ext cx="402336" cy="402336"/>
          </a:xfrm>
          <a:prstGeom prst="line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6931152" y="1389888"/>
            <a:ext cx="2057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7030A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J+365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7040880" y="2359152"/>
            <a:ext cx="1828800" cy="932688"/>
          </a:xfrm>
          <a:prstGeom prst="rect">
            <a:avLst/>
          </a:prstGeom>
          <a:solidFill>
            <a:srgbClr val="1A2744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7040880" y="2414016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030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critiques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7030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(impact patient)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7040880" y="2798064"/>
            <a:ext cx="1828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QRM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 annuel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347472" y="3547872"/>
            <a:ext cx="4023360" cy="1280160"/>
          </a:xfrm>
          <a:prstGeom prst="rect">
            <a:avLst/>
          </a:prstGeom>
          <a:solidFill>
            <a:srgbClr val="2A080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47472" y="3547872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AVANT CAPA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75488" y="393192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Ppk:  0.052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75488" y="420624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Cpk:  &lt; 1.00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475488" y="448056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/ 12 lots:  3 OOS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773168" y="3547872"/>
            <a:ext cx="4023360" cy="1280160"/>
          </a:xfrm>
          <a:prstGeom prst="rect">
            <a:avLst/>
          </a:prstGeom>
          <a:solidFill>
            <a:srgbClr val="0A200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73168" y="3547872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APRÈS CAPA (J+180)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892040" y="393192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Ppk:  3.26  ✓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892040" y="420624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Cpk:  &gt; 1.67  ✓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4892040" y="448056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/ 12 lots:  0 OOS  ✓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4251960" y="3611880"/>
            <a:ext cx="457200" cy="1097280"/>
          </a:xfrm>
          <a:prstGeom prst="rect">
            <a:avLst/>
          </a:prstGeom>
          <a:solidFill>
            <a:srgbClr val="0F1C2E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224528" y="3767328"/>
            <a:ext cx="5303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4681728"/>
            <a:ext cx="9144000" cy="461772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686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CHECKLIST — Chapitre 3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603504"/>
            <a:ext cx="8686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Avant de passer au Chapitre 4 — tous les critères doivent être cochés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47472" y="1005840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47472" y="1005840"/>
            <a:ext cx="73152" cy="713232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93776" y="1188720"/>
            <a:ext cx="329184" cy="329184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93776" y="118872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914400" y="1005840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Distingué CAPA formelle vs. action corrective (analyse de risque)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47472" y="1865376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47472" y="1865376"/>
            <a:ext cx="73152" cy="713232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93776" y="2048256"/>
            <a:ext cx="329184" cy="329184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93776" y="204825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14400" y="1865376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Documenté cause racine — 5 Pourquoi + preuve objective par niveau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47472" y="2724912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347472" y="2724912"/>
            <a:ext cx="73152" cy="713232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493776" y="2907792"/>
            <a:ext cx="329184" cy="329184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93776" y="290779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914400" y="2724912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Réalisé FMEA — calculé IPR et priorisé actions IPR &gt; 100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347472" y="3584448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347472" y="3584448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93776" y="3767328"/>
            <a:ext cx="329184" cy="329184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93776" y="37673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914400" y="3584448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— validé statistiquement l'effet des facteurs (p &lt; 0.05)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663440" y="1005840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663440" y="1005840"/>
            <a:ext cx="73152" cy="713232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4809744" y="1188720"/>
            <a:ext cx="329184" cy="329184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4809744" y="118872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5230368" y="1005840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Régression — quantifié la relation et calculé la limite préventive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663440" y="1865376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4663440" y="1865376"/>
            <a:ext cx="73152" cy="713232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4809744" y="2048256"/>
            <a:ext cx="329184" cy="329184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809744" y="204825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5230368" y="1865376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Vérifié audit trail et conformité Data Integrity 21 CFR Part 11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4663440" y="2724912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4663440" y="2724912"/>
            <a:ext cx="73152" cy="713232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4809744" y="2907792"/>
            <a:ext cx="329184" cy="329184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809744" y="290779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40" name="Text 38"/>
          <p:cNvSpPr/>
          <p:nvPr/>
        </p:nvSpPr>
        <p:spPr>
          <a:xfrm>
            <a:off x="5230368" y="2724912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Appliqué les 9 principes ALCOA+ à toute la documentation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4663440" y="3584448"/>
            <a:ext cx="4133088" cy="713232"/>
          </a:xfrm>
          <a:prstGeom prst="rect">
            <a:avLst/>
          </a:prstGeom>
          <a:solidFill>
            <a:srgbClr val="161E2E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4663440" y="3584448"/>
            <a:ext cx="73152" cy="713232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809744" y="3767328"/>
            <a:ext cx="329184" cy="329184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809744" y="37673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45" name="Text 43"/>
          <p:cNvSpPr/>
          <p:nvPr/>
        </p:nvSpPr>
        <p:spPr>
          <a:xfrm>
            <a:off x="5230368" y="3584448"/>
            <a:ext cx="3474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Planifié J+30 / J+90 / J+180 — critères d'efficacité définis</a:t>
            </a:r>
            <a:endParaRPr lang="en-US" sz="1100" dirty="0"/>
          </a:p>
        </p:txBody>
      </p:sp>
      <p:sp>
        <p:nvSpPr>
          <p:cNvPr id="46" name="Text 44"/>
          <p:cNvSpPr/>
          <p:nvPr/>
        </p:nvSpPr>
        <p:spPr>
          <a:xfrm>
            <a:off x="347472" y="4709160"/>
            <a:ext cx="8449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clôturée uniquement après confirmation Ppk ≥ 1,33 ET absence de récurrence OOS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Plan du Chapitre 3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Vue d'ensemble des outils CAPA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84048" y="1234440"/>
            <a:ext cx="384048" cy="475488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1234440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3.1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768096" y="1234440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886968" y="1234440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formelle vs. action corrective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73168" y="1234440"/>
            <a:ext cx="384048" cy="475488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773168" y="1234440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3.2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5157216" y="1234440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5276088" y="1234440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Pourquoi — Analyse des causes racines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84048" y="1984248"/>
            <a:ext cx="384048" cy="475488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84048" y="1984248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3.3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68096" y="1984248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886968" y="1984248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FMEA — Analyse des modes de défaillance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773168" y="1984248"/>
            <a:ext cx="384048" cy="475488"/>
          </a:xfrm>
          <a:prstGeom prst="rect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773168" y="1984248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3.4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5157216" y="1984248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5276088" y="1984248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— Preuve statistique inter-facteurs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384048" y="2734056"/>
            <a:ext cx="384048" cy="475488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84048" y="2734056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3.5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768096" y="2734056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886968" y="2734056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Régression — Modélisation facteurs/résultats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773168" y="2734056"/>
            <a:ext cx="384048" cy="47548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773168" y="2734056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3.6</a:t>
            </a:r>
            <a:endParaRPr lang="en-US" sz="1300" dirty="0"/>
          </a:p>
        </p:txBody>
      </p:sp>
      <p:sp>
        <p:nvSpPr>
          <p:cNvPr id="27" name="Shape 25"/>
          <p:cNvSpPr/>
          <p:nvPr/>
        </p:nvSpPr>
        <p:spPr>
          <a:xfrm>
            <a:off x="5157216" y="2734056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5276088" y="2734056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Integrity &amp; Audit Trail (21 CFR Part 11)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384048" y="3483864"/>
            <a:ext cx="384048" cy="475488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4048" y="3483864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3.7</a:t>
            </a:r>
            <a:endParaRPr lang="en-US" sz="1300" dirty="0"/>
          </a:p>
        </p:txBody>
      </p:sp>
      <p:sp>
        <p:nvSpPr>
          <p:cNvPr id="31" name="Shape 29"/>
          <p:cNvSpPr/>
          <p:nvPr/>
        </p:nvSpPr>
        <p:spPr>
          <a:xfrm>
            <a:off x="768096" y="3483864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886968" y="3483864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ALCOA+ — Documentation réglementaire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4773168" y="3483864"/>
            <a:ext cx="384048" cy="47548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773168" y="3483864"/>
            <a:ext cx="3840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3.8</a:t>
            </a:r>
            <a:endParaRPr lang="en-US" sz="1300" dirty="0"/>
          </a:p>
        </p:txBody>
      </p:sp>
      <p:sp>
        <p:nvSpPr>
          <p:cNvPr id="35" name="Shape 33"/>
          <p:cNvSpPr/>
          <p:nvPr/>
        </p:nvSpPr>
        <p:spPr>
          <a:xfrm>
            <a:off x="5157216" y="3483864"/>
            <a:ext cx="4005072" cy="47548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5276088" y="3483864"/>
            <a:ext cx="3840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Effectiveness Check &amp; Ppk avant/après CAPA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3.1  CAPA Formelle vs. Action Corrective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 basée sur l'analyse de risque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84048" y="1097280"/>
            <a:ext cx="4023360" cy="34747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84048" y="1097280"/>
            <a:ext cx="4023360" cy="38404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84048" y="1097280"/>
            <a:ext cx="4023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CORRECTIVE SIMPLE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48640" y="1627632"/>
            <a:ext cx="292608" cy="29260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48640" y="162763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932688" y="1627632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Erreur analytique isolée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2194560"/>
            <a:ext cx="292608" cy="29260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548640" y="219456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32688" y="2194560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Sans récurrence documentée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8640" y="2761488"/>
            <a:ext cx="292608" cy="29260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548640" y="2761488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932688" y="2761488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Sans impact lot libéré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3328416"/>
            <a:ext cx="292608" cy="29260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548640" y="3328416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932688" y="3328416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Résolu en &lt; 24h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4736592" y="1097280"/>
            <a:ext cx="4023360" cy="34747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36592" y="1097280"/>
            <a:ext cx="4023360" cy="38404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736592" y="1097280"/>
            <a:ext cx="4023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FORMELLE OBLIGATOIRE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4901184" y="1627632"/>
            <a:ext cx="292608" cy="29260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901184" y="162763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5285232" y="1627632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confirmé sur lot libéré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4901184" y="2194560"/>
            <a:ext cx="292608" cy="29260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901184" y="219456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5285232" y="2194560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Récurrence dans les 12 mois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4901184" y="2761488"/>
            <a:ext cx="292608" cy="29260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901184" y="2761488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5285232" y="2761488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 sécurité patient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4901184" y="3328416"/>
            <a:ext cx="292608" cy="29260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901184" y="3328416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5285232" y="3328416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Observation d'auditeur FDA/EMA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47472" y="13716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3.2  Méthode des 5 Pourquoi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47472" y="658368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Exemple réel — OOS Impureté A HPLC | Lot #12345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47472" y="1024128"/>
            <a:ext cx="1097280" cy="566928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47472" y="1024128"/>
            <a:ext cx="1097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PROBLÈME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1508760" y="1024128"/>
            <a:ext cx="7269480" cy="566928"/>
          </a:xfrm>
          <a:prstGeom prst="rect">
            <a:avLst/>
          </a:prstGeom>
          <a:solidFill>
            <a:srgbClr val="1E2D4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1664208" y="1024128"/>
            <a:ext cx="69677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Impureté A = 0,28%  (LSS = 0,20%) — Lot #12345, HPLC du 15/03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822960" y="1591056"/>
            <a:ext cx="54864" cy="192024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47472" y="1783080"/>
            <a:ext cx="1097280" cy="566928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47472" y="1783080"/>
            <a:ext cx="1097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Pourquoi 1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1508760" y="1783080"/>
            <a:ext cx="7269480" cy="566928"/>
          </a:xfrm>
          <a:prstGeom prst="rect">
            <a:avLst/>
          </a:prstGeom>
          <a:solidFill>
            <a:srgbClr val="1E2D4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1664208" y="1783080"/>
            <a:ext cx="69677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Colonne HPLC COL-047 : rétention anormale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822960" y="2350008"/>
            <a:ext cx="54864" cy="192024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47472" y="2542032"/>
            <a:ext cx="1097280" cy="566928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47472" y="2542032"/>
            <a:ext cx="1097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Pourquoi 2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1508760" y="2542032"/>
            <a:ext cx="7269480" cy="566928"/>
          </a:xfrm>
          <a:prstGeom prst="rect">
            <a:avLst/>
          </a:prstGeom>
          <a:solidFill>
            <a:srgbClr val="1E2D4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1664208" y="2542032"/>
            <a:ext cx="69677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Colonne dégradée — 3 500 injections réalisées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822960" y="3108960"/>
            <a:ext cx="54864" cy="192024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47472" y="3300984"/>
            <a:ext cx="1097280" cy="566928"/>
          </a:xfrm>
          <a:prstGeom prst="rect">
            <a:avLst/>
          </a:prstGeom>
          <a:solidFill>
            <a:srgbClr val="2E75B6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47472" y="3300984"/>
            <a:ext cx="1097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Pourquoi 3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1508760" y="3300984"/>
            <a:ext cx="7269480" cy="566928"/>
          </a:xfrm>
          <a:prstGeom prst="rect">
            <a:avLst/>
          </a:prstGeom>
          <a:solidFill>
            <a:srgbClr val="1E2D4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1664208" y="3300984"/>
            <a:ext cx="69677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 compteur d'injections sur HPLC-02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822960" y="3867912"/>
            <a:ext cx="54864" cy="192024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347472" y="4059936"/>
            <a:ext cx="1097280" cy="566928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47472" y="4059936"/>
            <a:ext cx="1097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RACINE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1508760" y="4059936"/>
            <a:ext cx="7269480" cy="566928"/>
          </a:xfrm>
          <a:prstGeom prst="rect">
            <a:avLst/>
          </a:prstGeom>
          <a:solidFill>
            <a:srgbClr val="1E2D4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1664208" y="4059936"/>
            <a:ext cx="69677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 MP-QC-015 : aucune limite d'injections définie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3.3  FMEA — Indice de Priorité du Risque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IPR = Gravité × Occurrence × Détectabilité | Seuil : IPR &gt; 100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84048" y="1078992"/>
            <a:ext cx="365760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84048" y="1078992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 de défaillance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4087368" y="1078992"/>
            <a:ext cx="50292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087368" y="1078992"/>
            <a:ext cx="502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636008" y="1078992"/>
            <a:ext cx="50292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636008" y="1078992"/>
            <a:ext cx="502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5184648" y="1078992"/>
            <a:ext cx="50292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5184648" y="1078992"/>
            <a:ext cx="502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5733288" y="1078992"/>
            <a:ext cx="73152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5733288" y="1078992"/>
            <a:ext cx="731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IPR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6510528" y="1078992"/>
            <a:ext cx="1691640" cy="320040"/>
          </a:xfrm>
          <a:prstGeom prst="rect">
            <a:avLst/>
          </a:prstGeom>
          <a:solidFill>
            <a:srgbClr val="1A355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510528" y="1078992"/>
            <a:ext cx="1691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Niveau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384048" y="1444752"/>
            <a:ext cx="365760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84048" y="1444752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Colonne HPLC dégradée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087368" y="1444752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087368" y="144475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636008" y="1444752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636008" y="144475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5184648" y="1444752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5184648" y="144475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5733288" y="1444752"/>
            <a:ext cx="731520" cy="402336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5733288" y="1444752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180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6510528" y="1444752"/>
            <a:ext cx="1691640" cy="402336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6510528" y="1444752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ÉLEVÉE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384048" y="1920240"/>
            <a:ext cx="365760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4048" y="1920240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préparé incorrectement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4087368" y="1920240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087368" y="1920240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4636008" y="1920240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636008" y="1920240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5184648" y="1920240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5184648" y="1920240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5733288" y="1920240"/>
            <a:ext cx="731520" cy="402336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5733288" y="1920240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135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6510528" y="1920240"/>
            <a:ext cx="1691640" cy="402336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510528" y="1920240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ÉLEVÉE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384048" y="2395728"/>
            <a:ext cx="365760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84048" y="2395728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Intégration non justifiée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4087368" y="2395728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087368" y="2395728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4636008" y="2395728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636008" y="2395728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5184648" y="2395728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5184648" y="2395728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5733288" y="2395728"/>
            <a:ext cx="731520" cy="402336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5733288" y="2395728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108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510528" y="2395728"/>
            <a:ext cx="1691640" cy="402336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6510528" y="2395728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ÉLEVÉE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384048" y="2871216"/>
            <a:ext cx="365760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384048" y="2871216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Dérive pompe HPLC</a:t>
            </a:r>
            <a:endParaRPr lang="en-US" sz="1050" dirty="0"/>
          </a:p>
        </p:txBody>
      </p:sp>
      <p:sp>
        <p:nvSpPr>
          <p:cNvPr id="55" name="Shape 53"/>
          <p:cNvSpPr/>
          <p:nvPr/>
        </p:nvSpPr>
        <p:spPr>
          <a:xfrm>
            <a:off x="4087368" y="2871216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4087368" y="2871216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100" dirty="0"/>
          </a:p>
        </p:txBody>
      </p:sp>
      <p:sp>
        <p:nvSpPr>
          <p:cNvPr id="57" name="Shape 55"/>
          <p:cNvSpPr/>
          <p:nvPr/>
        </p:nvSpPr>
        <p:spPr>
          <a:xfrm>
            <a:off x="4636008" y="2871216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4636008" y="2871216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  <p:sp>
        <p:nvSpPr>
          <p:cNvPr id="59" name="Shape 57"/>
          <p:cNvSpPr/>
          <p:nvPr/>
        </p:nvSpPr>
        <p:spPr>
          <a:xfrm>
            <a:off x="5184648" y="2871216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0" name="Text 58"/>
          <p:cNvSpPr/>
          <p:nvPr/>
        </p:nvSpPr>
        <p:spPr>
          <a:xfrm>
            <a:off x="5184648" y="2871216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61" name="Shape 59"/>
          <p:cNvSpPr/>
          <p:nvPr/>
        </p:nvSpPr>
        <p:spPr>
          <a:xfrm>
            <a:off x="5733288" y="2871216"/>
            <a:ext cx="73152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5733288" y="2871216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84</a:t>
            </a:r>
            <a:endParaRPr lang="en-US" sz="1100" dirty="0"/>
          </a:p>
        </p:txBody>
      </p:sp>
      <p:sp>
        <p:nvSpPr>
          <p:cNvPr id="63" name="Shape 61"/>
          <p:cNvSpPr/>
          <p:nvPr/>
        </p:nvSpPr>
        <p:spPr>
          <a:xfrm>
            <a:off x="6510528" y="2871216"/>
            <a:ext cx="169164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6510528" y="2871216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MODÉRÉE</a:t>
            </a:r>
            <a:endParaRPr lang="en-US" sz="1100" dirty="0"/>
          </a:p>
        </p:txBody>
      </p:sp>
      <p:sp>
        <p:nvSpPr>
          <p:cNvPr id="65" name="Shape 63"/>
          <p:cNvSpPr/>
          <p:nvPr/>
        </p:nvSpPr>
        <p:spPr>
          <a:xfrm>
            <a:off x="384048" y="3346704"/>
            <a:ext cx="365760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384048" y="3346704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Température colonne instable</a:t>
            </a:r>
            <a:endParaRPr lang="en-US" sz="1050" dirty="0"/>
          </a:p>
        </p:txBody>
      </p:sp>
      <p:sp>
        <p:nvSpPr>
          <p:cNvPr id="67" name="Shape 65"/>
          <p:cNvSpPr/>
          <p:nvPr/>
        </p:nvSpPr>
        <p:spPr>
          <a:xfrm>
            <a:off x="4087368" y="3346704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4087368" y="3346704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100" dirty="0"/>
          </a:p>
        </p:txBody>
      </p:sp>
      <p:sp>
        <p:nvSpPr>
          <p:cNvPr id="69" name="Shape 67"/>
          <p:cNvSpPr/>
          <p:nvPr/>
        </p:nvSpPr>
        <p:spPr>
          <a:xfrm>
            <a:off x="4636008" y="3346704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4636008" y="3346704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71" name="Shape 69"/>
          <p:cNvSpPr/>
          <p:nvPr/>
        </p:nvSpPr>
        <p:spPr>
          <a:xfrm>
            <a:off x="5184648" y="3346704"/>
            <a:ext cx="502920" cy="4023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2" name="Text 70"/>
          <p:cNvSpPr/>
          <p:nvPr/>
        </p:nvSpPr>
        <p:spPr>
          <a:xfrm>
            <a:off x="5184648" y="3346704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  <p:sp>
        <p:nvSpPr>
          <p:cNvPr id="73" name="Shape 71"/>
          <p:cNvSpPr/>
          <p:nvPr/>
        </p:nvSpPr>
        <p:spPr>
          <a:xfrm>
            <a:off x="5733288" y="3346704"/>
            <a:ext cx="73152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4" name="Text 72"/>
          <p:cNvSpPr/>
          <p:nvPr/>
        </p:nvSpPr>
        <p:spPr>
          <a:xfrm>
            <a:off x="5733288" y="3346704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72</a:t>
            </a:r>
            <a:endParaRPr lang="en-US" sz="1100" dirty="0"/>
          </a:p>
        </p:txBody>
      </p:sp>
      <p:sp>
        <p:nvSpPr>
          <p:cNvPr id="75" name="Shape 73"/>
          <p:cNvSpPr/>
          <p:nvPr/>
        </p:nvSpPr>
        <p:spPr>
          <a:xfrm>
            <a:off x="6510528" y="3346704"/>
            <a:ext cx="169164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6" name="Text 74"/>
          <p:cNvSpPr/>
          <p:nvPr/>
        </p:nvSpPr>
        <p:spPr>
          <a:xfrm>
            <a:off x="6510528" y="3346704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MODÉRÉE</a:t>
            </a:r>
            <a:endParaRPr lang="en-US" sz="1100" dirty="0"/>
          </a:p>
        </p:txBody>
      </p:sp>
      <p:sp>
        <p:nvSpPr>
          <p:cNvPr id="77" name="Shape 75"/>
          <p:cNvSpPr/>
          <p:nvPr/>
        </p:nvSpPr>
        <p:spPr>
          <a:xfrm>
            <a:off x="384048" y="3822192"/>
            <a:ext cx="365760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384048" y="3822192"/>
            <a:ext cx="3657600" cy="402336"/>
          </a:xfrm>
          <a:prstGeom prst="rect">
            <a:avLst/>
          </a:prstGeom>
          <a:noFill/>
          <a:ln/>
        </p:spPr>
        <p:txBody>
          <a:bodyPr wrap="square" lIns="0" tIns="7620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Solvant dégradé</a:t>
            </a:r>
            <a:endParaRPr lang="en-US" sz="1050" dirty="0"/>
          </a:p>
        </p:txBody>
      </p:sp>
      <p:sp>
        <p:nvSpPr>
          <p:cNvPr id="79" name="Shape 77"/>
          <p:cNvSpPr/>
          <p:nvPr/>
        </p:nvSpPr>
        <p:spPr>
          <a:xfrm>
            <a:off x="4087368" y="3822192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0" name="Text 78"/>
          <p:cNvSpPr/>
          <p:nvPr/>
        </p:nvSpPr>
        <p:spPr>
          <a:xfrm>
            <a:off x="4087368" y="382219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100" dirty="0"/>
          </a:p>
        </p:txBody>
      </p:sp>
      <p:sp>
        <p:nvSpPr>
          <p:cNvPr id="81" name="Shape 79"/>
          <p:cNvSpPr/>
          <p:nvPr/>
        </p:nvSpPr>
        <p:spPr>
          <a:xfrm>
            <a:off x="4636008" y="3822192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4636008" y="382219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83" name="Shape 81"/>
          <p:cNvSpPr/>
          <p:nvPr/>
        </p:nvSpPr>
        <p:spPr>
          <a:xfrm>
            <a:off x="5184648" y="3822192"/>
            <a:ext cx="502920" cy="402336"/>
          </a:xfrm>
          <a:prstGeom prst="rect">
            <a:avLst/>
          </a:prstGeom>
          <a:solidFill>
            <a:srgbClr val="EEF2F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4" name="Text 82"/>
          <p:cNvSpPr/>
          <p:nvPr/>
        </p:nvSpPr>
        <p:spPr>
          <a:xfrm>
            <a:off x="5184648" y="3822192"/>
            <a:ext cx="5029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  <p:sp>
        <p:nvSpPr>
          <p:cNvPr id="85" name="Shape 83"/>
          <p:cNvSpPr/>
          <p:nvPr/>
        </p:nvSpPr>
        <p:spPr>
          <a:xfrm>
            <a:off x="5733288" y="3822192"/>
            <a:ext cx="73152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6" name="Text 84"/>
          <p:cNvSpPr/>
          <p:nvPr/>
        </p:nvSpPr>
        <p:spPr>
          <a:xfrm>
            <a:off x="5733288" y="3822192"/>
            <a:ext cx="731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</a:t>
            </a:r>
            <a:endParaRPr lang="en-US" sz="1100" dirty="0"/>
          </a:p>
        </p:txBody>
      </p:sp>
      <p:sp>
        <p:nvSpPr>
          <p:cNvPr id="87" name="Shape 85"/>
          <p:cNvSpPr/>
          <p:nvPr/>
        </p:nvSpPr>
        <p:spPr>
          <a:xfrm>
            <a:off x="6510528" y="3822192"/>
            <a:ext cx="1691640" cy="402336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8" name="Text 86"/>
          <p:cNvSpPr/>
          <p:nvPr/>
        </p:nvSpPr>
        <p:spPr>
          <a:xfrm>
            <a:off x="6510528" y="3822192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MODÉRÉE</a:t>
            </a:r>
            <a:endParaRPr lang="en-US" sz="1100" dirty="0"/>
          </a:p>
        </p:txBody>
      </p:sp>
      <p:sp>
        <p:nvSpPr>
          <p:cNvPr id="89" name="Text 87"/>
          <p:cNvSpPr/>
          <p:nvPr/>
        </p:nvSpPr>
        <p:spPr>
          <a:xfrm>
            <a:off x="384048" y="4709160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i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IPR &gt; 100 → Action CAPA obligatoire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47472" y="13716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3.4  ANOVA — Analyse de Variance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47472" y="658368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B57B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Preuve statistique quantifiée de l'effet d'un facteur sur les résultats analytiques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47472" y="1051560"/>
            <a:ext cx="8449056" cy="658368"/>
          </a:xfrm>
          <a:prstGeom prst="rect">
            <a:avLst/>
          </a:prstGeom>
          <a:solidFill>
            <a:srgbClr val="1E1E3A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47472" y="1051560"/>
            <a:ext cx="73152" cy="658368"/>
          </a:xfrm>
          <a:prstGeom prst="rect">
            <a:avLst/>
          </a:prstGeom>
          <a:solidFill>
            <a:srgbClr val="7030A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02920" y="105156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  =  Variance inter-groupes (MS_Entre)  /  Variance intra-groupe (MS_Erreur)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84048" y="1965960"/>
            <a:ext cx="2697480" cy="1325880"/>
          </a:xfrm>
          <a:prstGeom prst="rect">
            <a:avLst/>
          </a:prstGeom>
          <a:solidFill>
            <a:srgbClr val="0D3D4A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84048" y="1965960"/>
            <a:ext cx="2697480" cy="109728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84048" y="2103120"/>
            <a:ext cx="2697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Opérateur A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(Sophie M.)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84048" y="2578608"/>
            <a:ext cx="2697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F7A8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98.54%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384048" y="2999232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±0.13%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236976" y="1965960"/>
            <a:ext cx="2697480" cy="1325880"/>
          </a:xfrm>
          <a:prstGeom prst="rect">
            <a:avLst/>
          </a:prstGeom>
          <a:solidFill>
            <a:srgbClr val="3A101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236976" y="1965960"/>
            <a:ext cx="2697480" cy="109728"/>
          </a:xfrm>
          <a:prstGeom prst="rect">
            <a:avLst/>
          </a:prstGeom>
          <a:solidFill>
            <a:srgbClr val="FF6B6B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236976" y="2103120"/>
            <a:ext cx="2697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Opérateur B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(Karim T.)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236976" y="2578608"/>
            <a:ext cx="2697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6B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97.77%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3236976" y="2999232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±0.10%  ← OOS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6089904" y="1965960"/>
            <a:ext cx="2697480" cy="1325880"/>
          </a:xfrm>
          <a:prstGeom prst="rect">
            <a:avLst/>
          </a:prstGeom>
          <a:solidFill>
            <a:srgbClr val="0D3D2A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6089904" y="1965960"/>
            <a:ext cx="2697480" cy="109728"/>
          </a:xfrm>
          <a:prstGeom prst="rect">
            <a:avLst/>
          </a:prstGeom>
          <a:solidFill>
            <a:srgbClr val="5EEAD4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089904" y="2103120"/>
            <a:ext cx="2697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Opérateur C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(Nadia R.)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089904" y="2578608"/>
            <a:ext cx="2697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5EEAD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98.39%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6089904" y="2999232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±0.13%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384048" y="3401568"/>
            <a:ext cx="8412480" cy="1417320"/>
          </a:xfrm>
          <a:prstGeom prst="rect">
            <a:avLst/>
          </a:prstGeom>
          <a:solidFill>
            <a:srgbClr val="1A2744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548640" y="3456432"/>
            <a:ext cx="2743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Résultats ANOVA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3291840" y="3456432"/>
            <a:ext cx="53035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 calculé = 62,78  |  p-value &lt; 0,0001  |  F critique (ddl 2,12) = 3,89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548640" y="3803904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 calculé &gt;&gt; F critique  →  H₀ rejetée : les 3 opérateurs sont SIGNIFICATIVEMENT différents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548640" y="411480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80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: Op. B produit des résultats 0,77% inférieurs aux autres → Formation ciblée + Gage R&amp;R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3.4  ANOVA — Tableau des Résultats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brutes + Table ANOVA + Test de Tukey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384048" y="1115568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brutes (5 mesures/opérateur) :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84048" y="1408176"/>
          <a:ext cx="3840480" cy="13716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Opérateur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Moy.%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 A (Sophie)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98.54%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 B (Karim)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97.77%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 C (Nadia)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98.39%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384048" y="2907792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ANOVA à 1 facteur :</a:t>
            </a:r>
            <a:endParaRPr lang="en-US" sz="1100" dirty="0"/>
          </a:p>
        </p:txBody>
      </p:sp>
      <p:graphicFrame>
        <p:nvGraphicFramePr>
          <p:cNvPr id="15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84048" y="3200400"/>
          <a:ext cx="3840480" cy="1298448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Source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ddl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p-value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Inter-groupes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1.758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62.78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&lt; 0.0001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Intra-groupe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0.168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TOTAL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1.926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 5"/>
          <p:cNvSpPr/>
          <p:nvPr/>
        </p:nvSpPr>
        <p:spPr>
          <a:xfrm>
            <a:off x="4572000" y="11155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Tukey (Post-hoc) :</a:t>
            </a:r>
            <a:endParaRPr lang="en-US" sz="1100" dirty="0"/>
          </a:p>
        </p:txBody>
      </p:sp>
      <p:graphicFrame>
        <p:nvGraphicFramePr>
          <p:cNvPr id="2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0" y="1408176"/>
          <a:ext cx="4206240" cy="137160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Comparaison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Diff. moy.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Résultat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 vs B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+0.77%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SIGNIFICATIF ✕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 vs C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+0.15%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3813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 sig.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 vs C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-0.62%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SIGNIFICATIF ✕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Shape 6"/>
          <p:cNvSpPr/>
          <p:nvPr/>
        </p:nvSpPr>
        <p:spPr>
          <a:xfrm>
            <a:off x="4572000" y="2907792"/>
            <a:ext cx="4206240" cy="1600200"/>
          </a:xfrm>
          <a:prstGeom prst="rect">
            <a:avLst/>
          </a:prstGeom>
          <a:solidFill>
            <a:srgbClr val="1A3557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Text 7"/>
          <p:cNvSpPr/>
          <p:nvPr/>
        </p:nvSpPr>
        <p:spPr>
          <a:xfrm>
            <a:off x="4709160" y="2999232"/>
            <a:ext cx="3931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Minitab® — Chemin d'accès</a:t>
            </a:r>
            <a:endParaRPr lang="en-US" sz="1100" dirty="0"/>
          </a:p>
        </p:txBody>
      </p:sp>
      <p:sp>
        <p:nvSpPr>
          <p:cNvPr id="13" name="Text 8"/>
          <p:cNvSpPr/>
          <p:nvPr/>
        </p:nvSpPr>
        <p:spPr>
          <a:xfrm>
            <a:off x="4709160" y="332841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F7A8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Stat &gt; ANOVA &gt; One-Way</a:t>
            </a:r>
            <a:endParaRPr lang="en-US" sz="1050" dirty="0"/>
          </a:p>
        </p:txBody>
      </p:sp>
      <p:sp>
        <p:nvSpPr>
          <p:cNvPr id="14" name="Text 9"/>
          <p:cNvSpPr/>
          <p:nvPr/>
        </p:nvSpPr>
        <p:spPr>
          <a:xfrm>
            <a:off x="4709160" y="360273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Réponse : Teneur_%</a:t>
            </a:r>
            <a:endParaRPr lang="en-US" sz="1050" dirty="0"/>
          </a:p>
        </p:txBody>
      </p:sp>
      <p:sp>
        <p:nvSpPr>
          <p:cNvPr id="6" name="Text 10"/>
          <p:cNvSpPr/>
          <p:nvPr/>
        </p:nvSpPr>
        <p:spPr>
          <a:xfrm>
            <a:off x="4709160" y="387705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Facteur : Operateur</a:t>
            </a:r>
            <a:endParaRPr lang="en-US" sz="1050" dirty="0"/>
          </a:p>
        </p:txBody>
      </p:sp>
      <p:sp>
        <p:nvSpPr>
          <p:cNvPr id="16" name="Text 11"/>
          <p:cNvSpPr/>
          <p:nvPr/>
        </p:nvSpPr>
        <p:spPr>
          <a:xfrm>
            <a:off x="4709160" y="41513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Comparaisons : Tukey (α = 0.05)</a:t>
            </a:r>
            <a:endParaRPr lang="en-US" sz="1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47472" y="137160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3.5  Régression Linéaire Simple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47472" y="658368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D7D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Dérive colonne HPLC → Prédiction OOS et calcul de la limite préventive SOP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84048" y="1005840"/>
            <a:ext cx="8412480" cy="640080"/>
          </a:xfrm>
          <a:prstGeom prst="rect">
            <a:avLst/>
          </a:prstGeom>
          <a:solidFill>
            <a:srgbClr val="1E1E2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84048" y="1005840"/>
            <a:ext cx="73152" cy="64008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30352" y="1005840"/>
            <a:ext cx="8138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Impureté A (%)  =  0.0000593 × N_Injections  +  0.0674     [R² = 0.979]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84048" y="1783080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(col. COL-047) :</a:t>
            </a:r>
            <a:endParaRPr lang="en-US" sz="105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84048" y="2084832"/>
          <a:ext cx="2560320" cy="2788920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Inj.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Imp.A%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450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0.09%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1 050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0.11%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1 750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0.15%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2 200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0.18%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2 750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ED7D3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0.21% ⚠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3 050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0.24% ⚠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3 500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0.28% OOS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44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3127248" y="1874520"/>
            <a:ext cx="5669280" cy="914400"/>
          </a:xfrm>
          <a:prstGeom prst="rect">
            <a:avLst/>
          </a:prstGeom>
          <a:solidFill>
            <a:srgbClr val="2A0808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8"/>
          <p:cNvSpPr/>
          <p:nvPr/>
        </p:nvSpPr>
        <p:spPr>
          <a:xfrm>
            <a:off x="3127248" y="1874520"/>
            <a:ext cx="73152" cy="914400"/>
          </a:xfrm>
          <a:prstGeom prst="rect">
            <a:avLst/>
          </a:prstGeom>
          <a:solidFill>
            <a:srgbClr val="C000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3273552" y="1929384"/>
            <a:ext cx="5394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AA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Pente (coefficient a)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3273552" y="2148840"/>
            <a:ext cx="5394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C0000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+0.0000593 % / injection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3273552" y="2468880"/>
            <a:ext cx="5394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Chaque injection = +0.00593/100% d'impureté</a:t>
            </a:r>
            <a:endParaRPr lang="en-US" sz="950" dirty="0"/>
          </a:p>
        </p:txBody>
      </p:sp>
      <p:sp>
        <p:nvSpPr>
          <p:cNvPr id="15" name="Shape 12"/>
          <p:cNvSpPr/>
          <p:nvPr/>
        </p:nvSpPr>
        <p:spPr>
          <a:xfrm>
            <a:off x="3127248" y="2898648"/>
            <a:ext cx="5669280" cy="914400"/>
          </a:xfrm>
          <a:prstGeom prst="rect">
            <a:avLst/>
          </a:prstGeom>
          <a:solidFill>
            <a:srgbClr val="082A2A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3127248" y="2898648"/>
            <a:ext cx="73152" cy="914400"/>
          </a:xfrm>
          <a:prstGeom prst="rect">
            <a:avLst/>
          </a:prstGeom>
          <a:solidFill>
            <a:srgbClr val="1F7A8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3273552" y="2953512"/>
            <a:ext cx="5394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AA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 du modèle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3273552" y="3172968"/>
            <a:ext cx="5394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F7A8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0.979  (97.9% expliqué)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3273552" y="3493008"/>
            <a:ext cx="5394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Ajustement excellent — modèle validé</a:t>
            </a:r>
            <a:endParaRPr lang="en-US" sz="950" dirty="0"/>
          </a:p>
        </p:txBody>
      </p:sp>
      <p:sp>
        <p:nvSpPr>
          <p:cNvPr id="20" name="Shape 17"/>
          <p:cNvSpPr/>
          <p:nvPr/>
        </p:nvSpPr>
        <p:spPr>
          <a:xfrm>
            <a:off x="3127248" y="3922776"/>
            <a:ext cx="5669280" cy="914400"/>
          </a:xfrm>
          <a:prstGeom prst="rect">
            <a:avLst/>
          </a:prstGeom>
          <a:solidFill>
            <a:srgbClr val="2A1800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8"/>
          <p:cNvSpPr/>
          <p:nvPr/>
        </p:nvSpPr>
        <p:spPr>
          <a:xfrm>
            <a:off x="3127248" y="3922776"/>
            <a:ext cx="73152" cy="91440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3273552" y="3977640"/>
            <a:ext cx="5394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AAA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 préventive SOP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3273552" y="4197096"/>
            <a:ext cx="5394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D7D3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2 000 injections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3273552" y="4517136"/>
            <a:ext cx="5394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 : (0.20 − 0.0674) / 0.0000593</a:t>
            </a:r>
            <a:endParaRPr lang="en-US" sz="950" dirty="0"/>
          </a:p>
          <a:p>
            <a:pPr marL="0" indent="0">
              <a:buNone/>
            </a:pPr>
            <a:r>
              <a:rPr lang="en-US" sz="950" i="1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Marge sécurité −10% appliquée</a:t>
            </a:r>
            <a:endParaRPr lang="en-US" sz="950" dirty="0"/>
          </a:p>
        </p:txBody>
      </p:sp>
      <p:sp>
        <p:nvSpPr>
          <p:cNvPr id="25" name="Shape 22"/>
          <p:cNvSpPr/>
          <p:nvPr/>
        </p:nvSpPr>
        <p:spPr>
          <a:xfrm>
            <a:off x="3127248" y="4919472"/>
            <a:ext cx="5669280" cy="182880"/>
          </a:xfrm>
          <a:prstGeom prst="rect">
            <a:avLst/>
          </a:prstGeom>
          <a:solidFill>
            <a:srgbClr val="2A18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3127248" y="4919472"/>
            <a:ext cx="5669280" cy="182880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: Réviser SOP MP-QC-015 — Limite : 2 000 inj. | Alerte automatique : 1 800 inj.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2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A84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20040" y="164592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55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3.5  Régression Multiple — Dissolution PA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20040" y="777240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= β₀ + β₁T + β₂pH + β₃Vitesse   |   R² = 0.947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384048" y="1115568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Coefficients du modèle :</a:t>
            </a:r>
            <a:endParaRPr lang="en-US" sz="11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84048" y="1417320"/>
          <a:ext cx="4663440" cy="14630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Facteur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βᵢ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p-value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Significatif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Vitesse rpm (b3)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3756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+0.024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C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0.0012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3756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OUI — CPP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pH milieu (b2)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+0.012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ED7D3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0.0089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ED7D3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OUI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Température °C (b1)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-0.005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0.142 NS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94A3B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384048" y="2999232"/>
            <a:ext cx="4663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Importance relative des facteurs (CPP) :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84048" y="3310128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Vitesse agitation (rpm)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2633472" y="3355848"/>
            <a:ext cx="2468880" cy="292608"/>
          </a:xfrm>
          <a:prstGeom prst="rect">
            <a:avLst/>
          </a:prstGeom>
          <a:solidFill>
            <a:srgbClr val="E2E8F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7"/>
          <p:cNvSpPr/>
          <p:nvPr/>
        </p:nvSpPr>
        <p:spPr>
          <a:xfrm>
            <a:off x="2633472" y="3355848"/>
            <a:ext cx="1604772" cy="292608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5166360" y="331012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70AD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65%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384048" y="3785616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 du milieu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2633472" y="3831336"/>
            <a:ext cx="2468880" cy="292608"/>
          </a:xfrm>
          <a:prstGeom prst="rect">
            <a:avLst/>
          </a:prstGeom>
          <a:solidFill>
            <a:srgbClr val="E2E8F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2633472" y="3831336"/>
            <a:ext cx="790042" cy="292608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166360" y="3785616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D7D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32%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384048" y="4261104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Température (°C)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2633472" y="4306824"/>
            <a:ext cx="2468880" cy="292608"/>
          </a:xfrm>
          <a:prstGeom prst="rect">
            <a:avLst/>
          </a:prstGeom>
          <a:solidFill>
            <a:srgbClr val="E2E8F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5"/>
          <p:cNvSpPr/>
          <p:nvPr/>
        </p:nvSpPr>
        <p:spPr>
          <a:xfrm>
            <a:off x="2633472" y="4306824"/>
            <a:ext cx="74066" cy="292608"/>
          </a:xfrm>
          <a:prstGeom prst="rect">
            <a:avLst/>
          </a:prstGeom>
          <a:solidFill>
            <a:srgbClr val="94A3B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166360" y="4261104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3%</a:t>
            </a:r>
            <a:endParaRPr lang="en-US" sz="1200" dirty="0"/>
          </a:p>
        </p:txBody>
      </p:sp>
      <p:sp>
        <p:nvSpPr>
          <p:cNvPr id="20" name="Shape 17"/>
          <p:cNvSpPr/>
          <p:nvPr/>
        </p:nvSpPr>
        <p:spPr>
          <a:xfrm>
            <a:off x="5321808" y="1115568"/>
            <a:ext cx="3474720" cy="3566160"/>
          </a:xfrm>
          <a:prstGeom prst="rect">
            <a:avLst/>
          </a:prstGeom>
          <a:solidFill>
            <a:srgbClr val="1A3557"/>
          </a:solidFill>
          <a:ln/>
          <a:effectLst>
            <a:outerShdw blurRad="1016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5468112" y="1207008"/>
            <a:ext cx="3200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Conclusions CAPA</a:t>
            </a:r>
            <a:endParaRPr lang="en-US" sz="1300" dirty="0"/>
          </a:p>
        </p:txBody>
      </p:sp>
      <p:sp>
        <p:nvSpPr>
          <p:cNvPr id="22" name="Shape 19"/>
          <p:cNvSpPr/>
          <p:nvPr/>
        </p:nvSpPr>
        <p:spPr>
          <a:xfrm>
            <a:off x="5468112" y="1691640"/>
            <a:ext cx="365760" cy="365760"/>
          </a:xfrm>
          <a:prstGeom prst="rect">
            <a:avLst/>
          </a:prstGeom>
          <a:solidFill>
            <a:srgbClr val="70AD4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5468112" y="16916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5897880" y="1691640"/>
            <a:ext cx="2651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Vitesse agitation = CPP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Resserrer la tolérance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(75 ± 5 rpm)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5468112" y="2697480"/>
            <a:ext cx="365760" cy="36576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5468112" y="269748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400" dirty="0"/>
          </a:p>
        </p:txBody>
      </p:sp>
      <p:sp>
        <p:nvSpPr>
          <p:cNvPr id="27" name="Text 24"/>
          <p:cNvSpPr/>
          <p:nvPr/>
        </p:nvSpPr>
        <p:spPr>
          <a:xfrm>
            <a:off x="5897880" y="2697480"/>
            <a:ext cx="2651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 significatif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Vérifier tampon en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début de série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5468112" y="3703320"/>
            <a:ext cx="365760" cy="365760"/>
          </a:xfrm>
          <a:prstGeom prst="rect">
            <a:avLst/>
          </a:prstGeom>
          <a:solidFill>
            <a:srgbClr val="94A3B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Text 26"/>
          <p:cNvSpPr/>
          <p:nvPr/>
        </p:nvSpPr>
        <p:spPr>
          <a:xfrm>
            <a:off x="5468112" y="37033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5897880" y="3703320"/>
            <a:ext cx="2651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Température non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significative — spéc.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actuelle suffisante</a:t>
            </a:r>
            <a:endParaRPr lang="en-US" sz="1050" dirty="0"/>
          </a:p>
        </p:txBody>
      </p:sp>
      <p:sp>
        <p:nvSpPr>
          <p:cNvPr id="31" name="Text 28"/>
          <p:cNvSpPr/>
          <p:nvPr/>
        </p:nvSpPr>
        <p:spPr>
          <a:xfrm>
            <a:off x="384048" y="468172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i="1" dirty="0">
                <a:solidFill>
                  <a:srgbClr val="1F7A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 = 0.947  |  Modèle validé  |  VIF &lt; 1.5 (pas de multicolinéarité)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Microsoft Office PowerPoint</Application>
  <PresentationFormat>Affichage à l'écran (16:9)</PresentationFormat>
  <Paragraphs>359</Paragraphs>
  <Slides>13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Courier New</vt:lpstr>
      <vt:lpstr>Georgia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3 — Méthodologie CAPA</dc:title>
  <dc:subject>PptxGenJS Presentation</dc:subject>
  <dc:creator>PptxGenJS</dc:creator>
  <cp:lastModifiedBy>rachid berkani</cp:lastModifiedBy>
  <cp:revision>2</cp:revision>
  <dcterms:created xsi:type="dcterms:W3CDTF">2026-03-24T14:03:40Z</dcterms:created>
  <dcterms:modified xsi:type="dcterms:W3CDTF">2026-03-24T14:10:12Z</dcterms:modified>
</cp:coreProperties>
</file>